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3" r:id="rId11"/>
    <p:sldId id="261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B59936-A929-4C62-9662-58463936F95A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A2E785-09D2-432B-AD5F-4EED86FB5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59936-A929-4C62-9662-58463936F95A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2E785-09D2-432B-AD5F-4EED86FB5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9B59936-A929-4C62-9662-58463936F95A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A2E785-09D2-432B-AD5F-4EED86FB5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59936-A929-4C62-9662-58463936F95A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2E785-09D2-432B-AD5F-4EED86FB5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B59936-A929-4C62-9662-58463936F95A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BA2E785-09D2-432B-AD5F-4EED86FB5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59936-A929-4C62-9662-58463936F95A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2E785-09D2-432B-AD5F-4EED86FB5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59936-A929-4C62-9662-58463936F95A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2E785-09D2-432B-AD5F-4EED86FB5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59936-A929-4C62-9662-58463936F95A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2E785-09D2-432B-AD5F-4EED86FB5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B59936-A929-4C62-9662-58463936F95A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2E785-09D2-432B-AD5F-4EED86FB5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59936-A929-4C62-9662-58463936F95A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2E785-09D2-432B-AD5F-4EED86FB5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59936-A929-4C62-9662-58463936F95A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2E785-09D2-432B-AD5F-4EED86FB51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9B59936-A929-4C62-9662-58463936F95A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A2E785-09D2-432B-AD5F-4EED86FB5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Презентацию           </a:t>
            </a:r>
            <a:r>
              <a:rPr lang="ru-RU" sz="2800" dirty="0" smtClean="0">
                <a:latin typeface="Arial Black" pitchFamily="34" charset="0"/>
              </a:rPr>
              <a:t>подготовила</a:t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2800" dirty="0" smtClean="0">
                <a:latin typeface="Arial Black" pitchFamily="34" charset="0"/>
              </a:rPr>
              <a:t> Пикалова Е.Е. 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320040"/>
            <a:ext cx="8429684" cy="65379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-45719"/>
            <a:ext cx="7239000" cy="45719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Tx/>
              <a:buNone/>
            </a:pPr>
            <a:r>
              <a:rPr lang="ru-RU" dirty="0" smtClean="0"/>
              <a:t>       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 rot="3725846">
            <a:off x="1523410" y="98986"/>
            <a:ext cx="1596585" cy="4159698"/>
          </a:xfrm>
          <a:prstGeom prst="rtTriangle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7230331">
            <a:off x="3919123" y="467538"/>
            <a:ext cx="2750727" cy="4323761"/>
          </a:xfrm>
          <a:prstGeom prst="rtTriangle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1643042" y="3071810"/>
            <a:ext cx="2428892" cy="3571900"/>
          </a:xfrm>
          <a:prstGeom prst="rtTriangle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16200000">
            <a:off x="4358479" y="1856571"/>
            <a:ext cx="2641620" cy="4357718"/>
          </a:xfrm>
          <a:prstGeom prst="rtTriangle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00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7239000" cy="2962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9874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9874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9874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WordArt 6"/>
          <p:cNvSpPr>
            <a:spLocks noChangeArrowheads="1" noChangeShapeType="1" noTextEdit="1"/>
          </p:cNvSpPr>
          <p:nvPr/>
        </p:nvSpPr>
        <p:spPr bwMode="auto">
          <a:xfrm>
            <a:off x="857224" y="285728"/>
            <a:ext cx="6673850" cy="96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77"/>
              </a:avLst>
            </a:prstTxWarp>
          </a:bodyPr>
          <a:lstStyle/>
          <a:p>
            <a:pPr algn="ctr"/>
            <a:r>
              <a:rPr lang="ru-RU" sz="54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omic Sans MS"/>
              </a:rPr>
              <a:t>Теорема Пифагора</a:t>
            </a:r>
          </a:p>
        </p:txBody>
      </p:sp>
      <p:sp>
        <p:nvSpPr>
          <p:cNvPr id="66567" name="WordArt 7"/>
          <p:cNvSpPr>
            <a:spLocks noChangeArrowheads="1" noChangeShapeType="1" noTextEdit="1"/>
          </p:cNvSpPr>
          <p:nvPr/>
        </p:nvSpPr>
        <p:spPr bwMode="auto">
          <a:xfrm>
            <a:off x="857225" y="2492375"/>
            <a:ext cx="1071569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6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a</a:t>
            </a:r>
            <a:endParaRPr lang="ru-RU" sz="6600" b="1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Comic Sans MS"/>
            </a:endParaRPr>
          </a:p>
        </p:txBody>
      </p:sp>
      <p:sp>
        <p:nvSpPr>
          <p:cNvPr id="66568" name="WordArt 8"/>
          <p:cNvSpPr>
            <a:spLocks noChangeArrowheads="1" noChangeShapeType="1" noTextEdit="1"/>
          </p:cNvSpPr>
          <p:nvPr/>
        </p:nvSpPr>
        <p:spPr bwMode="auto">
          <a:xfrm>
            <a:off x="2214547" y="2708275"/>
            <a:ext cx="857256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+</a:t>
            </a:r>
          </a:p>
        </p:txBody>
      </p:sp>
      <p:sp>
        <p:nvSpPr>
          <p:cNvPr id="66570" name="WordArt 10"/>
          <p:cNvSpPr>
            <a:spLocks noChangeArrowheads="1" noChangeShapeType="1" noTextEdit="1"/>
          </p:cNvSpPr>
          <p:nvPr/>
        </p:nvSpPr>
        <p:spPr bwMode="auto">
          <a:xfrm>
            <a:off x="3286117" y="2133600"/>
            <a:ext cx="928694" cy="1573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b</a:t>
            </a:r>
            <a:endParaRPr lang="ru-RU" sz="5400" b="1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Comic Sans MS"/>
            </a:endParaRPr>
          </a:p>
        </p:txBody>
      </p:sp>
      <p:sp>
        <p:nvSpPr>
          <p:cNvPr id="66571" name="WordArt 11"/>
          <p:cNvSpPr>
            <a:spLocks noChangeArrowheads="1" noChangeShapeType="1" noTextEdit="1"/>
          </p:cNvSpPr>
          <p:nvPr/>
        </p:nvSpPr>
        <p:spPr bwMode="auto">
          <a:xfrm>
            <a:off x="4714877" y="2786058"/>
            <a:ext cx="642941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=</a:t>
            </a:r>
          </a:p>
        </p:txBody>
      </p:sp>
      <p:sp>
        <p:nvSpPr>
          <p:cNvPr id="66575" name="WordArt 15"/>
          <p:cNvSpPr>
            <a:spLocks noChangeArrowheads="1" noChangeShapeType="1" noTextEdit="1"/>
          </p:cNvSpPr>
          <p:nvPr/>
        </p:nvSpPr>
        <p:spPr bwMode="auto">
          <a:xfrm>
            <a:off x="5643570" y="2428868"/>
            <a:ext cx="1000132" cy="12874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c</a:t>
            </a:r>
            <a:endParaRPr lang="ru-RU" sz="5400" b="1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Comic Sans MS"/>
            </a:endParaRPr>
          </a:p>
        </p:txBody>
      </p:sp>
      <p:sp>
        <p:nvSpPr>
          <p:cNvPr id="66576" name="WordArt 16"/>
          <p:cNvSpPr>
            <a:spLocks noChangeArrowheads="1" noChangeShapeType="1" noTextEdit="1"/>
          </p:cNvSpPr>
          <p:nvPr/>
        </p:nvSpPr>
        <p:spPr bwMode="auto">
          <a:xfrm>
            <a:off x="2000232" y="2000240"/>
            <a:ext cx="428627" cy="6826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2</a:t>
            </a:r>
          </a:p>
        </p:txBody>
      </p:sp>
      <p:sp>
        <p:nvSpPr>
          <p:cNvPr id="66577" name="WordArt 17"/>
          <p:cNvSpPr>
            <a:spLocks noChangeArrowheads="1" noChangeShapeType="1" noTextEdit="1"/>
          </p:cNvSpPr>
          <p:nvPr/>
        </p:nvSpPr>
        <p:spPr bwMode="auto">
          <a:xfrm>
            <a:off x="4143372" y="2000240"/>
            <a:ext cx="428628" cy="6826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2</a:t>
            </a:r>
          </a:p>
        </p:txBody>
      </p:sp>
      <p:sp>
        <p:nvSpPr>
          <p:cNvPr id="66578" name="WordArt 18"/>
          <p:cNvSpPr>
            <a:spLocks noChangeArrowheads="1" noChangeShapeType="1" noTextEdit="1"/>
          </p:cNvSpPr>
          <p:nvPr/>
        </p:nvSpPr>
        <p:spPr bwMode="auto">
          <a:xfrm>
            <a:off x="6715141" y="2000240"/>
            <a:ext cx="357190" cy="6826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2</a:t>
            </a:r>
          </a:p>
        </p:txBody>
      </p:sp>
      <p:sp>
        <p:nvSpPr>
          <p:cNvPr id="66583" name="AutoShape 23"/>
          <p:cNvSpPr>
            <a:spLocks noChangeArrowheads="1"/>
          </p:cNvSpPr>
          <p:nvPr/>
        </p:nvSpPr>
        <p:spPr bwMode="auto">
          <a:xfrm>
            <a:off x="1979613" y="4005263"/>
            <a:ext cx="3889375" cy="1943100"/>
          </a:xfrm>
          <a:prstGeom prst="rtTriangle">
            <a:avLst/>
          </a:prstGeom>
          <a:solidFill>
            <a:srgbClr val="FFFF00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585" name="WordArt 25"/>
          <p:cNvSpPr>
            <a:spLocks noChangeArrowheads="1" noChangeShapeType="1" noTextEdit="1"/>
          </p:cNvSpPr>
          <p:nvPr/>
        </p:nvSpPr>
        <p:spPr bwMode="auto">
          <a:xfrm>
            <a:off x="1331913" y="5013325"/>
            <a:ext cx="4730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a</a:t>
            </a:r>
            <a:endParaRPr lang="ru-RU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Comic Sans MS"/>
            </a:endParaRPr>
          </a:p>
        </p:txBody>
      </p:sp>
      <p:sp>
        <p:nvSpPr>
          <p:cNvPr id="66586" name="WordArt 26"/>
          <p:cNvSpPr>
            <a:spLocks noChangeArrowheads="1" noChangeShapeType="1" noTextEdit="1"/>
          </p:cNvSpPr>
          <p:nvPr/>
        </p:nvSpPr>
        <p:spPr bwMode="auto">
          <a:xfrm>
            <a:off x="3419475" y="5876925"/>
            <a:ext cx="431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b</a:t>
            </a:r>
            <a:endParaRPr lang="ru-RU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Comic Sans MS"/>
            </a:endParaRPr>
          </a:p>
        </p:txBody>
      </p:sp>
      <p:sp>
        <p:nvSpPr>
          <p:cNvPr id="66587" name="WordArt 27"/>
          <p:cNvSpPr>
            <a:spLocks noChangeArrowheads="1" noChangeShapeType="1" noTextEdit="1"/>
          </p:cNvSpPr>
          <p:nvPr/>
        </p:nvSpPr>
        <p:spPr bwMode="auto">
          <a:xfrm>
            <a:off x="3995738" y="4221163"/>
            <a:ext cx="360362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c</a:t>
            </a:r>
            <a:endParaRPr lang="ru-RU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Comic Sans MS"/>
            </a:endParaRPr>
          </a:p>
        </p:txBody>
      </p:sp>
      <p:sp>
        <p:nvSpPr>
          <p:cNvPr id="66588" name="Text Box 28"/>
          <p:cNvSpPr txBox="1">
            <a:spLocks noChangeArrowheads="1"/>
          </p:cNvSpPr>
          <p:nvPr/>
        </p:nvSpPr>
        <p:spPr bwMode="auto">
          <a:xfrm>
            <a:off x="5857884" y="3929066"/>
            <a:ext cx="22320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CC0066"/>
                </a:solidFill>
              </a:rPr>
              <a:t>Квадрат гипотенузы равен сумме квадратов катетов.</a:t>
            </a:r>
          </a:p>
        </p:txBody>
      </p:sp>
      <p:pic>
        <p:nvPicPr>
          <p:cNvPr id="66592" name="Picture 32" descr="mail17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643702" y="857232"/>
            <a:ext cx="1619250" cy="12573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6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6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6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6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 animBg="1"/>
      <p:bldP spid="66567" grpId="0" animBg="1"/>
      <p:bldP spid="66568" grpId="0" animBg="1"/>
      <p:bldP spid="66570" grpId="0" animBg="1"/>
      <p:bldP spid="66571" grpId="0" animBg="1"/>
      <p:bldP spid="66575" grpId="0" animBg="1"/>
      <p:bldP spid="66576" grpId="0" animBg="1"/>
      <p:bldP spid="66577" grpId="0" animBg="1"/>
      <p:bldP spid="66578" grpId="0" animBg="1"/>
      <p:bldP spid="66583" grpId="0" animBg="1"/>
      <p:bldP spid="66585" grpId="0" animBg="1"/>
      <p:bldP spid="66586" grpId="0" animBg="1"/>
      <p:bldP spid="66587" grpId="0" animBg="1"/>
      <p:bldP spid="665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85728"/>
            <a:ext cx="5214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Задача землемеров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736"/>
            <a:ext cx="3071818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800000"/>
                </a:solidFill>
              </a:rPr>
              <a:t>Землемеры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800000"/>
                </a:solidFill>
              </a:rPr>
              <a:t>Древнего Египта 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800000"/>
                </a:solidFill>
              </a:rPr>
              <a:t>для </a:t>
            </a:r>
            <a:r>
              <a:rPr lang="ru-RU" sz="2400" dirty="0" smtClean="0">
                <a:solidFill>
                  <a:srgbClr val="800000"/>
                </a:solidFill>
              </a:rPr>
              <a:t>построения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800000"/>
                </a:solidFill>
              </a:rPr>
              <a:t>прямого угла </a:t>
            </a:r>
            <a:r>
              <a:rPr lang="ru-RU" sz="2400" dirty="0" smtClean="0">
                <a:solidFill>
                  <a:srgbClr val="800000"/>
                </a:solidFill>
              </a:rPr>
              <a:t>использовали 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800000"/>
                </a:solidFill>
              </a:rPr>
              <a:t>бечёвку</a:t>
            </a:r>
            <a:r>
              <a:rPr lang="ru-RU" sz="2400" dirty="0" smtClean="0">
                <a:solidFill>
                  <a:srgbClr val="800000"/>
                </a:solidFill>
              </a:rPr>
              <a:t>, разделён-</a:t>
            </a:r>
          </a:p>
          <a:p>
            <a:pPr>
              <a:lnSpc>
                <a:spcPct val="90000"/>
              </a:lnSpc>
            </a:pPr>
            <a:r>
              <a:rPr lang="ru-RU" sz="2400" dirty="0" err="1" smtClean="0">
                <a:solidFill>
                  <a:srgbClr val="800000"/>
                </a:solidFill>
              </a:rPr>
              <a:t>ную</a:t>
            </a:r>
            <a:r>
              <a:rPr lang="ru-RU" sz="2400" dirty="0" smtClean="0">
                <a:solidFill>
                  <a:srgbClr val="800000"/>
                </a:solidFill>
              </a:rPr>
              <a:t> узлами на 12 </a:t>
            </a:r>
            <a:r>
              <a:rPr lang="ru-RU" sz="2400" dirty="0" smtClean="0">
                <a:solidFill>
                  <a:srgbClr val="800000"/>
                </a:solidFill>
              </a:rPr>
              <a:t>равных частей</a:t>
            </a:r>
            <a:r>
              <a:rPr lang="ru-RU" sz="2400" dirty="0" smtClean="0">
                <a:solidFill>
                  <a:srgbClr val="800000"/>
                </a:solidFill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800000"/>
                </a:solidFill>
              </a:rPr>
              <a:t>Покажите</a:t>
            </a:r>
            <a:r>
              <a:rPr lang="ru-RU" sz="2400" dirty="0" smtClean="0">
                <a:solidFill>
                  <a:srgbClr val="800000"/>
                </a:solidFill>
              </a:rPr>
              <a:t>, как они </a:t>
            </a:r>
            <a:r>
              <a:rPr lang="ru-RU" sz="2400" dirty="0" smtClean="0">
                <a:solidFill>
                  <a:srgbClr val="800000"/>
                </a:solidFill>
              </a:rPr>
              <a:t>это делали</a:t>
            </a:r>
            <a:r>
              <a:rPr lang="ru-RU" sz="2400" dirty="0" smtClean="0">
                <a:solidFill>
                  <a:srgbClr val="80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2400" i="1" dirty="0" smtClean="0">
                <a:solidFill>
                  <a:srgbClr val="006600"/>
                </a:solidFill>
              </a:rPr>
              <a:t>Указание. </a:t>
            </a:r>
            <a:r>
              <a:rPr lang="ru-RU" sz="2400" dirty="0" smtClean="0">
                <a:solidFill>
                  <a:srgbClr val="006600"/>
                </a:solidFill>
              </a:rPr>
              <a:t>В углах </a:t>
            </a:r>
            <a:r>
              <a:rPr lang="ru-RU" sz="2400" dirty="0" smtClean="0">
                <a:solidFill>
                  <a:srgbClr val="006600"/>
                </a:solidFill>
              </a:rPr>
              <a:t>должны </a:t>
            </a:r>
            <a:r>
              <a:rPr lang="ru-RU" sz="2400" dirty="0" smtClean="0">
                <a:solidFill>
                  <a:srgbClr val="006600"/>
                </a:solidFill>
              </a:rPr>
              <a:t>быть узлы.      </a:t>
            </a:r>
            <a:endParaRPr lang="ru-RU" sz="2400" dirty="0" smtClean="0">
              <a:solidFill>
                <a:srgbClr val="006600"/>
              </a:solidFill>
            </a:endParaRPr>
          </a:p>
        </p:txBody>
      </p:sp>
      <p:pic>
        <p:nvPicPr>
          <p:cNvPr id="4" name="Picture 6" descr="res984426C9-A100-43B0-808A-A3FE8B46DBF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142984"/>
            <a:ext cx="4357718" cy="4676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  проблемного  обучения  на уроках  математики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дети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04" y="2261394"/>
            <a:ext cx="4857784" cy="38108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Три группы проблемных ситуаций</a:t>
            </a:r>
            <a:endParaRPr lang="ru-RU"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857356" y="1643050"/>
            <a:ext cx="14287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473" y="2714620"/>
            <a:ext cx="292895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Познавательные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(теоретическое мышление)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857620" y="1785926"/>
            <a:ext cx="142876" cy="2357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67761" y="4357694"/>
            <a:ext cx="4247313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Оценочные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(критическое мышление)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143636" y="1714488"/>
            <a:ext cx="14287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43439" y="2714620"/>
            <a:ext cx="314327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Организаторско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Производственные</a:t>
            </a:r>
          </a:p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(практическое мышление)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Picture 7" descr="5d2f803da1465ca6e67482802d95fdf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5008" y="4286256"/>
            <a:ext cx="2357454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928670"/>
            <a:ext cx="7786742" cy="56436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sz="half" idx="1"/>
          </p:nvPr>
        </p:nvSpPr>
        <p:spPr bwMode="auto">
          <a:xfrm>
            <a:off x="457200" y="1785927"/>
            <a:ext cx="2757478" cy="171451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 rot="10800000">
            <a:off x="4500562" y="4714884"/>
            <a:ext cx="2857520" cy="1571636"/>
          </a:xfrm>
          <a:custGeom>
            <a:avLst/>
            <a:gdLst>
              <a:gd name="G0" fmla="+- 5405 0 0"/>
              <a:gd name="G1" fmla="+- 21600 0 5405"/>
              <a:gd name="G2" fmla="*/ 5405 1 2"/>
              <a:gd name="G3" fmla="+- 21600 0 G2"/>
              <a:gd name="G4" fmla="+/ 5405 21600 2"/>
              <a:gd name="G5" fmla="+/ G1 0 2"/>
              <a:gd name="G6" fmla="*/ 21600 21600 5405"/>
              <a:gd name="G7" fmla="*/ G6 1 2"/>
              <a:gd name="G8" fmla="+- 21600 0 G7"/>
              <a:gd name="G9" fmla="*/ 21600 1 2"/>
              <a:gd name="G10" fmla="+- 5405 0 G9"/>
              <a:gd name="G11" fmla="?: G10 G8 0"/>
              <a:gd name="G12" fmla="?: G10 G7 21600"/>
              <a:gd name="T0" fmla="*/ 18897 w 21600"/>
              <a:gd name="T1" fmla="*/ 10800 h 21600"/>
              <a:gd name="T2" fmla="*/ 10800 w 21600"/>
              <a:gd name="T3" fmla="*/ 21600 h 21600"/>
              <a:gd name="T4" fmla="*/ 2703 w 21600"/>
              <a:gd name="T5" fmla="*/ 10800 h 21600"/>
              <a:gd name="T6" fmla="*/ 10800 w 21600"/>
              <a:gd name="T7" fmla="*/ 0 h 21600"/>
              <a:gd name="T8" fmla="*/ 4503 w 21600"/>
              <a:gd name="T9" fmla="*/ 4503 h 21600"/>
              <a:gd name="T10" fmla="*/ 17097 w 21600"/>
              <a:gd name="T11" fmla="*/ 1709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5" y="21600"/>
                </a:lnTo>
                <a:lnTo>
                  <a:pt x="16195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 flipV="1">
            <a:off x="6072198" y="1714488"/>
            <a:ext cx="1643074" cy="1643074"/>
          </a:xfrm>
          <a:prstGeom prst="rect">
            <a:avLst/>
          </a:prstGeom>
          <a:solidFill>
            <a:srgbClr val="0F41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395288" y="4429132"/>
            <a:ext cx="2962266" cy="1785950"/>
          </a:xfrm>
          <a:prstGeom prst="parallelogram">
            <a:avLst>
              <a:gd name="adj" fmla="val 43186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786182" y="1357298"/>
            <a:ext cx="1714511" cy="2857521"/>
          </a:xfrm>
          <a:prstGeom prst="flowChartDecision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Найди    ошибку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2 – 14у = 2у + 4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2) = 6 –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2)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14у – 2у = 4 + 2         3х – 2 = 6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2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12у = 6               3х +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6 – 2 – 2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у = 12 : 6               4х = 2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у = 2                     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2 : 4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0, 2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5" descr="сидит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714884"/>
            <a:ext cx="26638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Где   неточность?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928802"/>
            <a:ext cx="7500990" cy="1285884"/>
          </a:xfrm>
          <a:prstGeom prst="rect">
            <a:avLst/>
          </a:prstGeom>
          <a:noFill/>
        </p:spPr>
      </p:pic>
      <p:pic>
        <p:nvPicPr>
          <p:cNvPr id="7" name="Picture 7" descr="740a73b396965654d5e45d53b47d4e2b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428860" y="3357562"/>
            <a:ext cx="3810000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 descr="gbook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5720" y="0"/>
            <a:ext cx="1500199" cy="1285860"/>
          </a:xfrm>
          <a:prstGeom prst="rect">
            <a:avLst/>
          </a:prstGeom>
          <a:noFill/>
          <a:ln/>
        </p:spPr>
      </p:pic>
      <p:sp>
        <p:nvSpPr>
          <p:cNvPr id="6" name="Прямоугольник 5"/>
          <p:cNvSpPr/>
          <p:nvPr/>
        </p:nvSpPr>
        <p:spPr>
          <a:xfrm>
            <a:off x="500034" y="1571612"/>
            <a:ext cx="50006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0" dirty="0" smtClean="0"/>
              <a:t>Пифагор родился на острове </a:t>
            </a:r>
            <a:r>
              <a:rPr lang="ru-RU" i="0" dirty="0" err="1" smtClean="0"/>
              <a:t>Самос</a:t>
            </a:r>
            <a:r>
              <a:rPr lang="ru-RU" i="0" dirty="0" smtClean="0"/>
              <a:t> в семье богатого ювелира .Он был очень красив и с детства отличался разумом и справедливостью. С  юных лет Пифагор стремился проникнуть в тайны вечной природы, но знания, полученные им в храмах Греции, не давали ответов на все волнующие его вопросы.</a:t>
            </a:r>
            <a:r>
              <a:rPr lang="ru-RU" i="0" dirty="0" smtClean="0">
                <a:latin typeface="Georgia" pitchFamily="18" charset="0"/>
              </a:rPr>
              <a:t>        </a:t>
            </a:r>
            <a:endParaRPr lang="ru-RU" i="0" dirty="0">
              <a:latin typeface="Georgia" pitchFamily="18" charset="0"/>
            </a:endParaRPr>
          </a:p>
        </p:txBody>
      </p:sp>
      <p:pic>
        <p:nvPicPr>
          <p:cNvPr id="7" name="Picture 33" descr="ьь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357818" y="1643050"/>
            <a:ext cx="2643205" cy="2143140"/>
          </a:xfrm>
          <a:prstGeom prst="rect">
            <a:avLst/>
          </a:prstGeom>
          <a:noFill/>
          <a:ln/>
        </p:spPr>
      </p:pic>
      <p:sp>
        <p:nvSpPr>
          <p:cNvPr id="8" name="Прямоугольник 7"/>
          <p:cNvSpPr/>
          <p:nvPr/>
        </p:nvSpPr>
        <p:spPr>
          <a:xfrm>
            <a:off x="500034" y="4000504"/>
            <a:ext cx="578647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0" dirty="0" smtClean="0">
                <a:latin typeface="Georgia" pitchFamily="18" charset="0"/>
              </a:rPr>
              <a:t>Он </a:t>
            </a:r>
            <a:r>
              <a:rPr lang="ru-RU" i="0" dirty="0" smtClean="0"/>
              <a:t>отправился в поисках мудрости в Египет. В течение 22 лет он проходил обучение в храмах Мемфиса и получил посвящение высшей степени.   Из Мемфиса Пифагор вместе с египетскими жрецами попадает в Вавилон, где проводит еще</a:t>
            </a:r>
            <a:endParaRPr lang="en-US" i="0" dirty="0" smtClean="0"/>
          </a:p>
          <a:p>
            <a:pPr>
              <a:spcBef>
                <a:spcPct val="50000"/>
              </a:spcBef>
            </a:pPr>
            <a:r>
              <a:rPr lang="ru-RU" i="0" dirty="0" smtClean="0"/>
              <a:t> 12 лет. Приблизительно в 530 году Пифагор возвращается в Грецию и вскоре переселяется в южную Италию, город Кротон.</a:t>
            </a:r>
            <a:endParaRPr lang="ru-RU" dirty="0"/>
          </a:p>
        </p:txBody>
      </p:sp>
      <p:pic>
        <p:nvPicPr>
          <p:cNvPr id="9" name="Picture 6" descr="res06F9589B-85BB-44D7-BF57-4F19C71ABAD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929066"/>
            <a:ext cx="207170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785918" y="214290"/>
            <a:ext cx="6000792" cy="114300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281"/>
              </a:avLst>
            </a:prstTxWarp>
          </a:bodyPr>
          <a:lstStyle/>
          <a:p>
            <a:pPr algn="ctr" rtl="0"/>
            <a:r>
              <a:rPr lang="ru-RU" sz="3600" kern="10" spc="-36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Биография  Пифагора</a:t>
            </a:r>
            <a:endParaRPr lang="ru-RU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res147A2D21-D001-4D28-8200-2080B55A03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557338"/>
            <a:ext cx="3673475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143372" y="1714488"/>
            <a:ext cx="36433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9900FF"/>
                </a:solidFill>
                <a:latin typeface="Times New Roman" pitchFamily="18" charset="0"/>
              </a:rPr>
              <a:t>На стебле с полфута </a:t>
            </a:r>
            <a:endParaRPr lang="en-US" sz="2400" dirty="0" smtClean="0">
              <a:solidFill>
                <a:srgbClr val="9900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9900FF"/>
                </a:solidFill>
                <a:latin typeface="Times New Roman" pitchFamily="18" charset="0"/>
              </a:rPr>
              <a:t>Над озером тихим,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9900FF"/>
                </a:solidFill>
                <a:latin typeface="Times New Roman" pitchFamily="18" charset="0"/>
              </a:rPr>
              <a:t>Рос лотоса цвет.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9900FF"/>
                </a:solidFill>
                <a:latin typeface="Times New Roman" pitchFamily="18" charset="0"/>
              </a:rPr>
              <a:t>Он рос одиноко.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9900FF"/>
                </a:solidFill>
                <a:latin typeface="Times New Roman" pitchFamily="18" charset="0"/>
              </a:rPr>
              <a:t>И ветер порывом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9900FF"/>
                </a:solidFill>
                <a:latin typeface="Times New Roman" pitchFamily="18" charset="0"/>
              </a:rPr>
              <a:t>Отнёс его в сторону. Нет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9900FF"/>
                </a:solidFill>
                <a:latin typeface="Times New Roman" pitchFamily="18" charset="0"/>
              </a:rPr>
              <a:t>Больше цветка над водой.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9900FF"/>
                </a:solidFill>
                <a:latin typeface="Times New Roman" pitchFamily="18" charset="0"/>
              </a:rPr>
              <a:t>Нашёл же рыбак его ранней весной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9900FF"/>
                </a:solidFill>
                <a:latin typeface="Times New Roman" pitchFamily="18" charset="0"/>
              </a:rPr>
              <a:t>В двух футах от места, где рос.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9900FF"/>
                </a:solidFill>
                <a:latin typeface="Times New Roman" pitchFamily="18" charset="0"/>
              </a:rPr>
              <a:t>Итак, предложу я вопрос: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9900FF"/>
                </a:solidFill>
                <a:latin typeface="Times New Roman" pitchFamily="18" charset="0"/>
              </a:rPr>
              <a:t>Как озера вода здесь глубока?</a:t>
            </a:r>
          </a:p>
          <a:p>
            <a:pPr>
              <a:lnSpc>
                <a:spcPct val="80000"/>
              </a:lnSpc>
            </a:pPr>
            <a:endParaRPr lang="ru-RU" sz="2400" dirty="0" smtClean="0">
              <a:solidFill>
                <a:srgbClr val="99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res77FBE612-0A01-000A-0127-D19D20301F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000109"/>
            <a:ext cx="3598862" cy="538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429124" y="1357298"/>
            <a:ext cx="2928942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003399"/>
                </a:solidFill>
                <a:latin typeface="Times New Roman" pitchFamily="18" charset="0"/>
              </a:rPr>
              <a:t>Имеется бамбук высотой в 1 </a:t>
            </a:r>
            <a:r>
              <a:rPr lang="ru-RU" sz="2800" dirty="0" err="1" smtClean="0">
                <a:solidFill>
                  <a:srgbClr val="003399"/>
                </a:solidFill>
                <a:latin typeface="Times New Roman" pitchFamily="18" charset="0"/>
              </a:rPr>
              <a:t>чжан</a:t>
            </a:r>
            <a:r>
              <a:rPr lang="ru-RU" sz="2800" dirty="0" smtClean="0">
                <a:solidFill>
                  <a:srgbClr val="003399"/>
                </a:solidFill>
                <a:latin typeface="Times New Roman" pitchFamily="18" charset="0"/>
              </a:rPr>
              <a:t>. Вершину его со-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003399"/>
                </a:solidFill>
                <a:latin typeface="Times New Roman" pitchFamily="18" charset="0"/>
              </a:rPr>
              <a:t>гнули так, что она касается 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003399"/>
                </a:solidFill>
                <a:latin typeface="Times New Roman" pitchFamily="18" charset="0"/>
              </a:rPr>
              <a:t>земли на </a:t>
            </a:r>
            <a:r>
              <a:rPr lang="ru-RU" sz="2800" dirty="0" err="1" smtClean="0">
                <a:solidFill>
                  <a:srgbClr val="003399"/>
                </a:solidFill>
                <a:latin typeface="Times New Roman" pitchFamily="18" charset="0"/>
              </a:rPr>
              <a:t>рассто-янии</a:t>
            </a:r>
            <a:r>
              <a:rPr lang="ru-RU" sz="2800" dirty="0" smtClean="0">
                <a:solidFill>
                  <a:srgbClr val="003399"/>
                </a:solidFill>
                <a:latin typeface="Times New Roman" pitchFamily="18" charset="0"/>
              </a:rPr>
              <a:t> 3 </a:t>
            </a:r>
            <a:r>
              <a:rPr lang="ru-RU" sz="2800" dirty="0" err="1" smtClean="0">
                <a:solidFill>
                  <a:srgbClr val="003399"/>
                </a:solidFill>
                <a:latin typeface="Times New Roman" pitchFamily="18" charset="0"/>
              </a:rPr>
              <a:t>чи</a:t>
            </a:r>
            <a:r>
              <a:rPr lang="ru-RU" sz="2800" dirty="0" smtClean="0">
                <a:solidFill>
                  <a:srgbClr val="003399"/>
                </a:solidFill>
                <a:latin typeface="Times New Roman" pitchFamily="18" charset="0"/>
              </a:rPr>
              <a:t> от 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003399"/>
                </a:solidFill>
                <a:latin typeface="Times New Roman" pitchFamily="18" charset="0"/>
              </a:rPr>
              <a:t>корня. Какова вы-</a:t>
            </a:r>
          </a:p>
          <a:p>
            <a:pPr>
              <a:lnSpc>
                <a:spcPct val="90000"/>
              </a:lnSpc>
            </a:pPr>
            <a:r>
              <a:rPr lang="ru-RU" sz="2800" dirty="0" err="1" smtClean="0">
                <a:solidFill>
                  <a:srgbClr val="003399"/>
                </a:solidFill>
                <a:latin typeface="Times New Roman" pitchFamily="18" charset="0"/>
              </a:rPr>
              <a:t>сота</a:t>
            </a:r>
            <a:r>
              <a:rPr lang="ru-RU" sz="2800" dirty="0" smtClean="0">
                <a:solidFill>
                  <a:srgbClr val="003399"/>
                </a:solidFill>
                <a:latin typeface="Times New Roman" pitchFamily="18" charset="0"/>
              </a:rPr>
              <a:t> бамбука после сгибания?</a:t>
            </a:r>
          </a:p>
          <a:p>
            <a:pPr>
              <a:lnSpc>
                <a:spcPct val="90000"/>
              </a:lnSpc>
            </a:pPr>
            <a:endParaRPr lang="ru-RU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</a:rPr>
              <a:t>     1</a:t>
            </a:r>
            <a:r>
              <a:rPr lang="ru-RU" sz="2800" dirty="0" smtClean="0">
                <a:solidFill>
                  <a:srgbClr val="0066FF"/>
                </a:solidFill>
                <a:latin typeface="Times New Roman" pitchFamily="18" charset="0"/>
              </a:rPr>
              <a:t> чжан=10 </a:t>
            </a:r>
            <a:r>
              <a:rPr lang="ru-RU" sz="2800" dirty="0" err="1" smtClean="0">
                <a:solidFill>
                  <a:srgbClr val="0066FF"/>
                </a:solidFill>
                <a:latin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</a:rPr>
              <a:t> 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185</TotalTime>
  <Words>388</Words>
  <Application>Microsoft Office PowerPoint</Application>
  <PresentationFormat>Экран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Презентацию           подготовила  Пикалова Е.Е. </vt:lpstr>
      <vt:lpstr>Метод  проблемного  обучения  на уроках  математики</vt:lpstr>
      <vt:lpstr>Три группы проблемных ситуаций</vt:lpstr>
      <vt:lpstr>Слайд 4</vt:lpstr>
      <vt:lpstr>Найди    ошибку </vt:lpstr>
      <vt:lpstr>Где   неточность?</vt:lpstr>
      <vt:lpstr>Слайд 7</vt:lpstr>
      <vt:lpstr>Слайд 8</vt:lpstr>
      <vt:lpstr>Слайд 9</vt:lpstr>
      <vt:lpstr>Слайд 10</vt:lpstr>
      <vt:lpstr> 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20</cp:revision>
  <dcterms:created xsi:type="dcterms:W3CDTF">2011-10-30T14:37:45Z</dcterms:created>
  <dcterms:modified xsi:type="dcterms:W3CDTF">2011-10-31T18:43:00Z</dcterms:modified>
</cp:coreProperties>
</file>